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291" r:id="rId16"/>
    <p:sldId id="292" r:id="rId17"/>
    <p:sldId id="307" r:id="rId18"/>
    <p:sldId id="290" r:id="rId19"/>
    <p:sldId id="309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Любовь к Богу и ближнему как основа духовно-нравственного воспитания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Коваль Е.А., к.ф.н., доцент кафедры правоохранительной деятельности и исполнительного производства СВИ ВГУЮ (РПА Минюста России)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06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все покрывает</a:t>
            </a:r>
            <a:endParaRPr lang="ru-RU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098631"/>
            <a:ext cx="7408862" cy="260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7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милосердствует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296409" cy="293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21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Любовь – справедлива или несправедлива?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32687"/>
            <a:ext cx="3096344" cy="440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17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Талион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4240"/>
            <a:ext cx="4680520" cy="44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16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39552" y="2780928"/>
            <a:ext cx="3957835" cy="334523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 если очевидно, что милосердие относится к области праведности, то справедливость – к области зла. </a:t>
            </a:r>
            <a:r>
              <a:rPr lang="ru-RU" b="1" i="1" dirty="0"/>
              <a:t>Как сено и огонь не могут находиться в одном месте, так милосердие и справедливость не могут сосуществовать в одной душе</a:t>
            </a:r>
            <a:endParaRPr lang="ru-RU" b="1" i="1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Преп. Исаак Сирин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048000" cy="23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06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ОСЭ 4 класс. Васильева, Савченко, </a:t>
            </a:r>
            <a:r>
              <a:rPr lang="ru-RU" dirty="0" err="1" smtClean="0"/>
              <a:t>Тюляева</a:t>
            </a:r>
            <a:r>
              <a:rPr lang="ru-RU" dirty="0" smtClean="0"/>
              <a:t>, 2013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18913" r="29416" b="12528"/>
          <a:stretch/>
        </p:blipFill>
        <p:spPr bwMode="auto">
          <a:xfrm>
            <a:off x="1403648" y="2182238"/>
            <a:ext cx="6299907" cy="398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52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ОСЭ 5 класс, </a:t>
            </a:r>
            <a:r>
              <a:rPr lang="ru-RU" dirty="0" err="1" smtClean="0"/>
              <a:t>Студеникин</a:t>
            </a:r>
            <a:r>
              <a:rPr lang="ru-RU" dirty="0" smtClean="0"/>
              <a:t>, 2012 (Инновационная школа)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15634" r="36756" b="5973"/>
          <a:stretch/>
        </p:blipFill>
        <p:spPr bwMode="auto">
          <a:xfrm>
            <a:off x="2411760" y="1844824"/>
            <a:ext cx="4603987" cy="447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569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Ф.М. Достоевский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«…я сложил в себе символ веры, в котором все для меня ясно и свято… Если б кто мне доказал, что Христос вне истины, и действительно было бы, что истина вне Христа, </a:t>
            </a:r>
            <a:r>
              <a:rPr lang="ru-RU" b="1" i="1" dirty="0"/>
              <a:t>то мне лучше хотелось бы оставаться с Христом, нежели с истиной</a:t>
            </a:r>
            <a:r>
              <a:rPr lang="ru-RU" dirty="0"/>
              <a:t>»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464657"/>
            <a:ext cx="3819525" cy="262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105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ОСЭ. 5 класс. </a:t>
            </a:r>
            <a:r>
              <a:rPr lang="ru-RU" dirty="0" err="1" smtClean="0"/>
              <a:t>Бунеев</a:t>
            </a:r>
            <a:r>
              <a:rPr lang="ru-RU" dirty="0" smtClean="0"/>
              <a:t>, Данилов, </a:t>
            </a:r>
            <a:r>
              <a:rPr lang="ru-RU" dirty="0" err="1" smtClean="0"/>
              <a:t>Кремлева</a:t>
            </a:r>
            <a:r>
              <a:rPr lang="ru-RU" dirty="0" smtClean="0"/>
              <a:t>, 2013 (Школа 2100)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53329" r="29586" b="25912"/>
          <a:stretch/>
        </p:blipFill>
        <p:spPr bwMode="auto">
          <a:xfrm>
            <a:off x="251520" y="2636912"/>
            <a:ext cx="8608613" cy="190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033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69" y="404664"/>
            <a:ext cx="4662518" cy="621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5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9" t="13558" r="46804" b="5994"/>
          <a:stretch/>
        </p:blipFill>
        <p:spPr bwMode="auto">
          <a:xfrm>
            <a:off x="2056628" y="164740"/>
            <a:ext cx="4891636" cy="64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899592" y="3284984"/>
            <a:ext cx="18722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47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nwifesc@yandex.ru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7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90763"/>
            <a:ext cx="85725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93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Православное миропонимание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Бог есть любовь</a:t>
            </a:r>
            <a:r>
              <a:rPr lang="ru-RU" dirty="0"/>
              <a:t> (1 Ин., 4: 8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b="1" i="1" dirty="0"/>
              <a:t>Бог есть любовь</a:t>
            </a:r>
            <a:r>
              <a:rPr lang="ru-RU" dirty="0"/>
              <a:t>, и пребывающий в любви пребывает в Боге, и Бог в нем (1 Ин., 4: 16).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47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Учитель! какая наибольшая заповедь в законе? Иисус сказал ему: возлюби Господа Бога твоего всем сердцем твоим и всею </a:t>
            </a:r>
            <a:r>
              <a:rPr lang="ru-RU" dirty="0" err="1"/>
              <a:t>душею</a:t>
            </a:r>
            <a:r>
              <a:rPr lang="ru-RU" dirty="0"/>
              <a:t> твоею и всем разумением твоим: сия есть </a:t>
            </a:r>
            <a:r>
              <a:rPr lang="ru-RU" b="1" dirty="0">
                <a:solidFill>
                  <a:srgbClr val="FF0000"/>
                </a:solidFill>
              </a:rPr>
              <a:t>первая</a:t>
            </a:r>
            <a:r>
              <a:rPr lang="ru-RU" dirty="0"/>
              <a:t> и наибольшая заповедь; </a:t>
            </a:r>
            <a:r>
              <a:rPr lang="ru-RU" b="1" dirty="0">
                <a:solidFill>
                  <a:srgbClr val="FF0000"/>
                </a:solidFill>
              </a:rPr>
              <a:t>вторая</a:t>
            </a:r>
            <a:r>
              <a:rPr lang="ru-RU" dirty="0"/>
              <a:t> же подобная ей: возлюби ближнего твоего, как самого себя; </a:t>
            </a:r>
            <a:r>
              <a:rPr lang="ru-RU" dirty="0">
                <a:solidFill>
                  <a:srgbClr val="FF0000"/>
                </a:solidFill>
              </a:rPr>
              <a:t>на сих двух заповедях утверждается весь закон и пророки </a:t>
            </a:r>
            <a:r>
              <a:rPr lang="ru-RU" dirty="0"/>
              <a:t>(Мф., 22: 36-40).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– вне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24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заповедь любви к ближнему – вторая?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16" y="2105523"/>
            <a:ext cx="6423744" cy="427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1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6655" y="1628800"/>
            <a:ext cx="3822192" cy="48965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«Когда малыш провинится и мамаша его накажет, он может сказать только, в худшем случае: «У-у-у... Какая мама нехорошая! Дерется! Тетя Валя лучше: Саньку не бьет!» — и все. А через несколько минут мамочка становится для него опять самой хорошей. Лучше всех на свете! У него никогда не возникает мысли: «Ну, все, пропал! Теперь мама не накормит, а, может и... убьет!»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20630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07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916832"/>
            <a:ext cx="7992888" cy="4425355"/>
          </a:xfrm>
        </p:spPr>
        <p:txBody>
          <a:bodyPr>
            <a:normAutofit/>
          </a:bodyPr>
          <a:lstStyle/>
          <a:p>
            <a:r>
              <a:rPr lang="ru-RU" sz="2800" dirty="0"/>
              <a:t>Любовь </a:t>
            </a:r>
            <a:r>
              <a:rPr lang="ru-RU" sz="2800" dirty="0" err="1"/>
              <a:t>долготерпит</a:t>
            </a:r>
            <a:r>
              <a:rPr lang="ru-RU" sz="2800" dirty="0"/>
              <a:t>, милосердствует, любовь не завидует, любовь не превозносится, не гордится, не бесчинствует, не ищет своего, не раздражается, не мыслит зла, не радуется неправде, а </a:t>
            </a:r>
            <a:r>
              <a:rPr lang="ru-RU" sz="2800" dirty="0" err="1"/>
              <a:t>сорадуется</a:t>
            </a:r>
            <a:r>
              <a:rPr lang="ru-RU" sz="2800" dirty="0"/>
              <a:t> истине; все покрывает, всему верит, всего надеется, все переносит. Любовь никогда не перестает, хотя и пророчества прекратятся, и языки умолкнут, и знание упразднится (1 Кор., 13: 4-8)</a:t>
            </a:r>
          </a:p>
        </p:txBody>
      </p:sp>
    </p:spTree>
    <p:extLst>
      <p:ext uri="{BB962C8B-B14F-4D97-AF65-F5344CB8AC3E}">
        <p14:creationId xmlns:p14="http://schemas.microsoft.com/office/powerpoint/2010/main" val="112665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</a:t>
            </a:r>
            <a:r>
              <a:rPr lang="ru-RU" dirty="0" err="1" smtClean="0"/>
              <a:t>долготерпит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515875" cy="422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789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10156</TotalTime>
  <Words>452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Любовь к Богу и ближнему как основа духовно-нравственного воспитания</vt:lpstr>
      <vt:lpstr>Презентация PowerPoint</vt:lpstr>
      <vt:lpstr>Презентация PowerPoint</vt:lpstr>
      <vt:lpstr>Православное миропонимание</vt:lpstr>
      <vt:lpstr>Любовь – вне времени</vt:lpstr>
      <vt:lpstr>Почему заповедь любви к ближнему – вторая?</vt:lpstr>
      <vt:lpstr>Презентация PowerPoint</vt:lpstr>
      <vt:lpstr>Презентация PowerPoint</vt:lpstr>
      <vt:lpstr>Любовь долготерпит</vt:lpstr>
      <vt:lpstr>Любовь все покрывает</vt:lpstr>
      <vt:lpstr>Любовь милосердствует</vt:lpstr>
      <vt:lpstr>Любовь – справедлива или несправедлива?</vt:lpstr>
      <vt:lpstr>Талион</vt:lpstr>
      <vt:lpstr>Презентация PowerPoint</vt:lpstr>
      <vt:lpstr>ОСЭ 4 класс. Васильева, Савченко, Тюляева, 2013</vt:lpstr>
      <vt:lpstr>ОСЭ 5 класс, Студеникин, 2012 (Инновационная школа)</vt:lpstr>
      <vt:lpstr>Презентация PowerPoint</vt:lpstr>
      <vt:lpstr>ОСЭ. 5 класс. Бунеев, Данилов, Кремлева, 2013 (Школа 2100)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Любовь к Богу и ближнему как основа духовно-нравственного воспитания личности</dc:title>
  <dc:creator>M6400</dc:creator>
  <cp:lastModifiedBy>M6400</cp:lastModifiedBy>
  <cp:revision>65</cp:revision>
  <dcterms:created xsi:type="dcterms:W3CDTF">2015-11-22T20:17:34Z</dcterms:created>
  <dcterms:modified xsi:type="dcterms:W3CDTF">2015-11-29T21:56:09Z</dcterms:modified>
</cp:coreProperties>
</file>