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4" r:id="rId6"/>
    <p:sldId id="262" r:id="rId7"/>
    <p:sldId id="266" r:id="rId8"/>
    <p:sldId id="265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81583-6A53-46CD-8AA1-4637E52A24FD}" type="datetimeFigureOut">
              <a:rPr lang="ru-RU" smtClean="0"/>
              <a:pPr/>
              <a:t>21.11.2015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B7EAD2-467D-4FC9-8D5E-8E0292117D6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428604"/>
            <a:ext cx="4572000" cy="4371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370013"/>
            <a:ext cx="2895600" cy="20574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Атака на семейные ценности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14546" y="5143512"/>
            <a:ext cx="5143536" cy="121444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Ягодкин Виктор Алексеевич</a:t>
            </a:r>
          </a:p>
          <a:p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Преподаватель техникума, атаман хутора «Преображенский»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Молния 4"/>
          <p:cNvSpPr/>
          <p:nvPr/>
        </p:nvSpPr>
        <p:spPr>
          <a:xfrm>
            <a:off x="4000496" y="1214422"/>
            <a:ext cx="857256" cy="500066"/>
          </a:xfrm>
          <a:prstGeom prst="lightningBol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лако 6"/>
          <p:cNvSpPr/>
          <p:nvPr/>
        </p:nvSpPr>
        <p:spPr>
          <a:xfrm>
            <a:off x="4000496" y="0"/>
            <a:ext cx="2643206" cy="1357298"/>
          </a:xfrm>
          <a:prstGeom prst="cloud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Молния 7"/>
          <p:cNvSpPr/>
          <p:nvPr/>
        </p:nvSpPr>
        <p:spPr>
          <a:xfrm>
            <a:off x="5786446" y="1285860"/>
            <a:ext cx="857256" cy="500066"/>
          </a:xfrm>
          <a:prstGeom prst="lightningBol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Молния 8"/>
          <p:cNvSpPr/>
          <p:nvPr/>
        </p:nvSpPr>
        <p:spPr>
          <a:xfrm>
            <a:off x="4929190" y="1428736"/>
            <a:ext cx="857256" cy="500066"/>
          </a:xfrm>
          <a:prstGeom prst="lightningBol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Молния 9"/>
          <p:cNvSpPr/>
          <p:nvPr/>
        </p:nvSpPr>
        <p:spPr>
          <a:xfrm>
            <a:off x="6429388" y="1000108"/>
            <a:ext cx="857256" cy="500066"/>
          </a:xfrm>
          <a:prstGeom prst="lightningBol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epositphotos_6113892-Family-under-house-hold-home-roof-over-kids.jpg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86050" y="4286256"/>
            <a:ext cx="3204257" cy="24845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Молния 5"/>
          <p:cNvSpPr/>
          <p:nvPr/>
        </p:nvSpPr>
        <p:spPr>
          <a:xfrm rot="20811456">
            <a:off x="354665" y="-104596"/>
            <a:ext cx="1933811" cy="4599496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Молния 6"/>
          <p:cNvSpPr/>
          <p:nvPr/>
        </p:nvSpPr>
        <p:spPr>
          <a:xfrm rot="3458891">
            <a:off x="5827483" y="-657591"/>
            <a:ext cx="2490305" cy="5019274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 rot="18392905">
            <a:off x="4818932" y="1770815"/>
            <a:ext cx="46410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ЭКСПЕРИМЕНТЫ В ВОСПИТАНИИ</a:t>
            </a:r>
            <a:endParaRPr lang="ru-RU" sz="2400" b="1" dirty="0"/>
          </a:p>
        </p:txBody>
      </p:sp>
      <p:sp>
        <p:nvSpPr>
          <p:cNvPr id="10" name="Молния 9"/>
          <p:cNvSpPr/>
          <p:nvPr/>
        </p:nvSpPr>
        <p:spPr>
          <a:xfrm>
            <a:off x="3214678" y="0"/>
            <a:ext cx="1428760" cy="4143380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 rot="4257662">
            <a:off x="2638368" y="1411680"/>
            <a:ext cx="24408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ТЕЛЕВИДЕНИЕ</a:t>
            </a:r>
            <a:endParaRPr lang="ru-RU" sz="2400" b="1" dirty="0"/>
          </a:p>
        </p:txBody>
      </p:sp>
      <p:sp>
        <p:nvSpPr>
          <p:cNvPr id="12" name="Молния 11"/>
          <p:cNvSpPr/>
          <p:nvPr/>
        </p:nvSpPr>
        <p:spPr>
          <a:xfrm rot="2296900">
            <a:off x="4876850" y="-174045"/>
            <a:ext cx="1628328" cy="4316745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 rot="17641704">
            <a:off x="4053545" y="1569878"/>
            <a:ext cx="3424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ОТСУТСТВИЕ ЦЕНЗУРЫ</a:t>
            </a:r>
            <a:endParaRPr lang="ru-RU" sz="2400" b="1" dirty="0"/>
          </a:p>
        </p:txBody>
      </p:sp>
      <p:sp>
        <p:nvSpPr>
          <p:cNvPr id="14" name="Молния 13"/>
          <p:cNvSpPr/>
          <p:nvPr/>
        </p:nvSpPr>
        <p:spPr>
          <a:xfrm>
            <a:off x="1571604" y="-142900"/>
            <a:ext cx="2286016" cy="4143404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 rot="3909893">
            <a:off x="929328" y="1651217"/>
            <a:ext cx="3579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РАЗРУШЕНИЕ ТРАДИЦИЙ</a:t>
            </a:r>
            <a:endParaRPr lang="ru-RU" sz="2000" b="1" dirty="0"/>
          </a:p>
        </p:txBody>
      </p:sp>
      <p:sp>
        <p:nvSpPr>
          <p:cNvPr id="16" name="Молния 15"/>
          <p:cNvSpPr/>
          <p:nvPr/>
        </p:nvSpPr>
        <p:spPr>
          <a:xfrm rot="3651280">
            <a:off x="6542548" y="1244916"/>
            <a:ext cx="1789956" cy="3764263"/>
          </a:xfrm>
          <a:prstGeom prst="lightningBol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 rot="3475927">
            <a:off x="-676167" y="1977757"/>
            <a:ext cx="42148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НАПЛЫВ ЧУЖЕРОДНЫХ ЦЕННОСТЕЙ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 rot="18755143">
            <a:off x="6391925" y="2735202"/>
            <a:ext cx="24472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ИНТЕРНЕТ</a:t>
            </a:r>
            <a:endParaRPr lang="ru-RU" sz="32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14282" y="5500702"/>
            <a:ext cx="1285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РИС.</a:t>
            </a:r>
            <a:br>
              <a:rPr lang="ru-RU" sz="2000" dirty="0" smtClean="0"/>
            </a:br>
            <a:r>
              <a:rPr lang="ru-RU" sz="2000" dirty="0" smtClean="0"/>
              <a:t>1.1</a:t>
            </a:r>
            <a:endParaRPr lang="ru-RU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5929330"/>
            <a:ext cx="1071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РИС.</a:t>
            </a:r>
            <a:br>
              <a:rPr lang="ru-RU" sz="2000" dirty="0" smtClean="0"/>
            </a:br>
            <a:r>
              <a:rPr lang="ru-RU" sz="2000" dirty="0" smtClean="0"/>
              <a:t>1.2</a:t>
            </a:r>
            <a:endParaRPr lang="ru-RU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714480" y="428604"/>
            <a:ext cx="5643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СОЦИАЛИЗАЦИЯ</a:t>
            </a:r>
            <a:endParaRPr lang="ru-RU" sz="3200" b="1" dirty="0"/>
          </a:p>
        </p:txBody>
      </p:sp>
      <p:cxnSp>
        <p:nvCxnSpPr>
          <p:cNvPr id="14" name="Прямая со стрелкой 13"/>
          <p:cNvCxnSpPr/>
          <p:nvPr/>
        </p:nvCxnSpPr>
        <p:spPr>
          <a:xfrm rot="10800000" flipV="1">
            <a:off x="714348" y="1000108"/>
            <a:ext cx="1588" cy="1321603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4282" y="2357431"/>
            <a:ext cx="3286148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целенаправленная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(учебная практика):</a:t>
            </a:r>
            <a:br>
              <a:rPr lang="ru-RU" sz="2400" b="1" dirty="0" smtClean="0"/>
            </a:br>
            <a:r>
              <a:rPr lang="ru-RU" sz="2400" b="1" dirty="0" smtClean="0"/>
              <a:t>- ясли</a:t>
            </a:r>
            <a:br>
              <a:rPr lang="ru-RU" sz="2400" b="1" dirty="0" smtClean="0"/>
            </a:br>
            <a:r>
              <a:rPr lang="ru-RU" sz="2400" b="1" dirty="0" smtClean="0"/>
              <a:t>-школа</a:t>
            </a:r>
            <a:br>
              <a:rPr lang="ru-RU" sz="2400" b="1" dirty="0" smtClean="0"/>
            </a:br>
            <a:r>
              <a:rPr lang="ru-RU" sz="2400" b="1" dirty="0" smtClean="0"/>
              <a:t>- техникум</a:t>
            </a:r>
            <a:br>
              <a:rPr lang="ru-RU" sz="2400" b="1" dirty="0" smtClean="0"/>
            </a:br>
            <a:r>
              <a:rPr lang="ru-RU" sz="2400" b="1" dirty="0" smtClean="0"/>
              <a:t>- ВУЗ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взывает к будущему</a:t>
            </a:r>
            <a:br>
              <a:rPr lang="ru-RU" sz="2400" b="1" dirty="0" smtClean="0"/>
            </a:br>
            <a:endParaRPr lang="ru-RU" sz="2400" b="1" dirty="0" smtClean="0"/>
          </a:p>
          <a:p>
            <a:endParaRPr lang="ru-RU" b="1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1321571" y="3464719"/>
            <a:ext cx="785818" cy="3000396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 стрелкой 17"/>
          <p:cNvCxnSpPr/>
          <p:nvPr/>
        </p:nvCxnSpPr>
        <p:spPr>
          <a:xfrm rot="10800000" flipV="1">
            <a:off x="4786314" y="1000108"/>
            <a:ext cx="1588" cy="1321603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643306" y="2357430"/>
            <a:ext cx="32147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с</a:t>
            </a:r>
            <a:r>
              <a:rPr lang="ru-RU" sz="2400" b="1" dirty="0" smtClean="0"/>
              <a:t>тихийная</a:t>
            </a:r>
            <a:br>
              <a:rPr lang="ru-RU" sz="2400" b="1" dirty="0" smtClean="0"/>
            </a:br>
            <a:r>
              <a:rPr lang="ru-RU" sz="2400" b="1" dirty="0" smtClean="0"/>
              <a:t>(жизненная практика):</a:t>
            </a:r>
            <a:br>
              <a:rPr lang="ru-RU" sz="2400" b="1" dirty="0" smtClean="0"/>
            </a:br>
            <a:r>
              <a:rPr lang="ru-RU" sz="2400" b="1" dirty="0" smtClean="0"/>
              <a:t>- улица</a:t>
            </a:r>
            <a:br>
              <a:rPr lang="ru-RU" sz="2400" b="1" dirty="0" smtClean="0"/>
            </a:br>
            <a:r>
              <a:rPr lang="ru-RU" sz="2400" b="1" dirty="0" smtClean="0"/>
              <a:t>- дворовая компания</a:t>
            </a:r>
            <a:br>
              <a:rPr lang="ru-RU" sz="2400" b="1" dirty="0" smtClean="0"/>
            </a:br>
            <a:r>
              <a:rPr lang="ru-RU" sz="2400" b="1" dirty="0" smtClean="0"/>
              <a:t>и т.д.</a:t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взывает к настоящему</a:t>
            </a:r>
            <a:endParaRPr lang="ru-RU" sz="2400" b="1" dirty="0"/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4893471" y="3393281"/>
            <a:ext cx="714380" cy="3071834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 стрелкой 20"/>
          <p:cNvCxnSpPr/>
          <p:nvPr/>
        </p:nvCxnSpPr>
        <p:spPr>
          <a:xfrm rot="10800000" flipV="1">
            <a:off x="8643966" y="1000108"/>
            <a:ext cx="1588" cy="1321603"/>
          </a:xfrm>
          <a:prstGeom prst="straightConnector1">
            <a:avLst/>
          </a:prstGeom>
          <a:ln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429388" y="2357430"/>
            <a:ext cx="27146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самовоспитание</a:t>
            </a:r>
            <a:endParaRPr lang="ru-RU" sz="2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1000108"/>
            <a:ext cx="7929618" cy="7143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0100" y="642918"/>
            <a:ext cx="7072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ОБЩЕСТВЕННЫЕ ОРГАНИЗАЦИИ</a:t>
            </a:r>
            <a:endParaRPr lang="ru-RU" sz="2800" b="1" dirty="0"/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285720" y="1285860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643182"/>
            <a:ext cx="1214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кружки</a:t>
            </a:r>
            <a:endParaRPr lang="ru-RU" sz="24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rot="5400000">
            <a:off x="143638" y="2785264"/>
            <a:ext cx="3000396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10800000" flipV="1">
            <a:off x="2857488" y="1285860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5400000">
            <a:off x="2894001" y="2678107"/>
            <a:ext cx="278608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rot="16200000" flipH="1">
            <a:off x="4804174" y="3196828"/>
            <a:ext cx="3893371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8858280" y="1214422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42976" y="4357694"/>
            <a:ext cx="1285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секции</a:t>
            </a:r>
            <a:endParaRPr lang="ru-RU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357422" y="2714620"/>
            <a:ext cx="1071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клубы</a:t>
            </a:r>
            <a:endParaRPr lang="ru-RU" sz="2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071802" y="4143380"/>
            <a:ext cx="2857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воскресные школы</a:t>
            </a:r>
            <a:endParaRPr lang="ru-RU" sz="2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357950" y="5143512"/>
            <a:ext cx="928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храм</a:t>
            </a:r>
            <a:endParaRPr lang="ru-RU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8215338" y="2643182"/>
            <a:ext cx="928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и</a:t>
            </a:r>
            <a:r>
              <a:rPr lang="ru-RU" sz="2400" b="1" dirty="0" smtClean="0"/>
              <a:t> т.д.</a:t>
            </a:r>
            <a:endParaRPr lang="ru-RU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14282" y="5786454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</a:t>
            </a:r>
            <a:br>
              <a:rPr lang="ru-RU" dirty="0" smtClean="0"/>
            </a:br>
            <a:r>
              <a:rPr lang="ru-RU" dirty="0" smtClean="0"/>
              <a:t>1.3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214422"/>
            <a:ext cx="8572560" cy="12858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rot="10800000" flipV="1">
            <a:off x="214282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 flipV="1">
            <a:off x="8786842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715142" y="2501100"/>
            <a:ext cx="3071040" cy="706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6929454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85918" y="500042"/>
            <a:ext cx="537230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ДЛИТЕЛЬНАЯ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ВОСПИТАТЕЛЬНАЯ ИГРА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4000504"/>
            <a:ext cx="3015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продуктивная деятельность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2357430"/>
            <a:ext cx="12859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творчество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4000504"/>
            <a:ext cx="27845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</a:t>
            </a:r>
            <a:r>
              <a:rPr lang="ru-RU" b="1" dirty="0" smtClean="0"/>
              <a:t>оспитательная </a:t>
            </a:r>
            <a:br>
              <a:rPr lang="ru-RU" b="1" dirty="0" smtClean="0"/>
            </a:br>
            <a:r>
              <a:rPr lang="ru-RU" b="1" dirty="0" smtClean="0"/>
              <a:t>территория/пространство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643306" y="2428868"/>
            <a:ext cx="13051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ж</a:t>
            </a:r>
            <a:r>
              <a:rPr lang="ru-RU" b="1" dirty="0" smtClean="0"/>
              <a:t>изненная</a:t>
            </a:r>
            <a:br>
              <a:rPr lang="ru-RU" b="1" dirty="0" smtClean="0"/>
            </a:br>
            <a:r>
              <a:rPr lang="ru-RU" b="1" dirty="0" smtClean="0"/>
              <a:t>практика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2428868"/>
            <a:ext cx="21793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«организованный» </a:t>
            </a:r>
            <a:br>
              <a:rPr lang="ru-RU" b="1" dirty="0" smtClean="0"/>
            </a:br>
            <a:r>
              <a:rPr lang="ru-RU" b="1" dirty="0" smtClean="0"/>
              <a:t>двор/улица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65069" y="2428868"/>
            <a:ext cx="778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 т.д.</a:t>
            </a:r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3608381" y="1677975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3822695" y="2536819"/>
            <a:ext cx="3000396" cy="69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7158" y="5715016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</a:t>
            </a:r>
            <a:br>
              <a:rPr lang="ru-RU" dirty="0" smtClean="0"/>
            </a:br>
            <a:r>
              <a:rPr lang="ru-RU" dirty="0" smtClean="0"/>
              <a:t>1.4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928670"/>
            <a:ext cx="8572560" cy="12858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Левая фигурная скобка 22"/>
          <p:cNvSpPr/>
          <p:nvPr/>
        </p:nvSpPr>
        <p:spPr>
          <a:xfrm rot="16200000">
            <a:off x="4286248" y="428636"/>
            <a:ext cx="571504" cy="9144000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071538" y="5429264"/>
            <a:ext cx="76438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</a:t>
            </a:r>
            <a:r>
              <a:rPr lang="ru-RU" sz="2400" b="1" dirty="0" smtClean="0"/>
              <a:t>оспитание идет в режиме совместной жизненной практики, но облеченные в формы интересные, занимательные, отвечающие запросам детской души. </a:t>
            </a:r>
            <a:endParaRPr lang="ru-RU" sz="2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785786" y="214290"/>
            <a:ext cx="792961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подлинное воспитание требует глубокого знания природы ребенка.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400" b="1" dirty="0" smtClean="0">
              <a:solidFill>
                <a:srgbClr val="002060"/>
              </a:solidFill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природу надо уметь наблюдать, надо анализировать ее явления.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2400" dirty="0" smtClean="0">
              <a:solidFill>
                <a:srgbClr val="002060"/>
              </a:solidFill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-надо взращивать ребенка, опираясь на его опыт, знания, интересы и потребности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надо понимать обстановку, в которой живут дети, надо уметь дать себе отчет в элементах, из которых эта обстановка складывается, надо видеть влияния, сопутствующие детской жизни.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</a:endParaRPr>
          </a:p>
        </p:txBody>
      </p:sp>
      <p:sp>
        <p:nvSpPr>
          <p:cNvPr id="6" name="Левая фигурная скобка 5"/>
          <p:cNvSpPr/>
          <p:nvPr/>
        </p:nvSpPr>
        <p:spPr>
          <a:xfrm>
            <a:off x="285720" y="142852"/>
            <a:ext cx="571504" cy="6500858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rot="10800000" flipV="1">
            <a:off x="285720" y="1071546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 flipV="1">
            <a:off x="8715404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857224" y="2500306"/>
            <a:ext cx="3071040" cy="706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6929454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000364" y="142852"/>
            <a:ext cx="301704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ПОДГОТОВКА К ИГРЕ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(в течение всего года)	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4000504"/>
            <a:ext cx="21343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</a:t>
            </a:r>
            <a:r>
              <a:rPr lang="ru-RU" b="1" dirty="0" smtClean="0"/>
              <a:t>ыбор персонажей</a:t>
            </a:r>
            <a:br>
              <a:rPr lang="ru-RU" b="1" dirty="0" smtClean="0"/>
            </a:br>
            <a:r>
              <a:rPr lang="ru-RU" b="1" dirty="0" smtClean="0"/>
              <a:t>и их исполнителей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2357430"/>
            <a:ext cx="2034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</a:t>
            </a:r>
            <a:r>
              <a:rPr lang="ru-RU" b="1" dirty="0" smtClean="0"/>
              <a:t>одготовка лагеря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4000504"/>
            <a:ext cx="23346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подготовка сценария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2428868"/>
            <a:ext cx="23991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подготовка реквизита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2428868"/>
            <a:ext cx="22438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«зажигание»</a:t>
            </a:r>
            <a:br>
              <a:rPr lang="ru-RU" b="1" dirty="0" smtClean="0"/>
            </a:br>
            <a:r>
              <a:rPr lang="ru-RU" b="1" dirty="0" smtClean="0"/>
              <a:t>завтрашней радости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65069" y="2428868"/>
            <a:ext cx="778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 т.д.</a:t>
            </a:r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3179753" y="1677975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3822695" y="2536819"/>
            <a:ext cx="3000396" cy="69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7158" y="5715016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</a:t>
            </a:r>
            <a:br>
              <a:rPr lang="ru-RU" dirty="0" smtClean="0"/>
            </a:br>
            <a:r>
              <a:rPr lang="ru-RU" dirty="0" smtClean="0"/>
              <a:t>1.6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928670"/>
            <a:ext cx="8572560" cy="1285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rot="10800000" flipV="1">
            <a:off x="285720" y="1071546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 flipV="1">
            <a:off x="8715404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857224" y="2500306"/>
            <a:ext cx="3071040" cy="706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6929454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500042"/>
            <a:ext cx="843968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ВЗРОСЛЫЕ В ДЛИТЕЛЬНОЙ ВОСПИТАТЕЛЬНОЙ ИГРЕ (КАЗАКИ)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4000504"/>
            <a:ext cx="31767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непосредственные участники</a:t>
            </a:r>
            <a:br>
              <a:rPr lang="ru-RU" b="1" dirty="0" smtClean="0"/>
            </a:br>
            <a:r>
              <a:rPr lang="ru-RU" b="1" dirty="0" smtClean="0"/>
              <a:t> событий детской игры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2357430"/>
            <a:ext cx="23689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умеющие радоваться</a:t>
            </a:r>
            <a:br>
              <a:rPr lang="ru-RU" b="1" dirty="0" smtClean="0"/>
            </a:br>
            <a:r>
              <a:rPr lang="ru-RU" b="1" dirty="0" smtClean="0"/>
              <a:t> и удивляться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4000504"/>
            <a:ext cx="28502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пребывают в жизни детей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2428868"/>
            <a:ext cx="210987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необходимые,</a:t>
            </a:r>
            <a:br>
              <a:rPr lang="ru-RU" b="1" dirty="0" smtClean="0"/>
            </a:br>
            <a:r>
              <a:rPr lang="ru-RU" b="1" dirty="0" smtClean="0"/>
              <a:t>желанные </a:t>
            </a:r>
            <a:br>
              <a:rPr lang="ru-RU" b="1" dirty="0" smtClean="0"/>
            </a:br>
            <a:r>
              <a:rPr lang="ru-RU" b="1" dirty="0" smtClean="0"/>
              <a:t>участники событий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2428868"/>
            <a:ext cx="234070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НЕ ЧУЖИЕ </a:t>
            </a:r>
            <a:br>
              <a:rPr lang="ru-RU" b="1" dirty="0" smtClean="0"/>
            </a:br>
            <a:r>
              <a:rPr lang="ru-RU" b="1" dirty="0" smtClean="0"/>
              <a:t>детям в игре,</a:t>
            </a:r>
            <a:br>
              <a:rPr lang="ru-RU" b="1" dirty="0" smtClean="0"/>
            </a:br>
            <a:r>
              <a:rPr lang="ru-RU" b="1" dirty="0" smtClean="0"/>
              <a:t>то есть</a:t>
            </a:r>
            <a:br>
              <a:rPr lang="ru-RU" b="1" dirty="0" smtClean="0"/>
            </a:br>
            <a:r>
              <a:rPr lang="ru-RU" b="1" dirty="0" smtClean="0"/>
              <a:t> НЕ НАДСМОТРЩИКИ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65069" y="2428868"/>
            <a:ext cx="778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 т.д.</a:t>
            </a:r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3179753" y="1677975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3822695" y="2536819"/>
            <a:ext cx="3000396" cy="69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7158" y="5715016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</a:t>
            </a:r>
            <a:br>
              <a:rPr lang="ru-RU" dirty="0" smtClean="0"/>
            </a:br>
            <a:r>
              <a:rPr lang="ru-RU" dirty="0" smtClean="0"/>
              <a:t>1.5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928670"/>
            <a:ext cx="8572560" cy="12858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 стрелкой 4"/>
          <p:cNvCxnSpPr/>
          <p:nvPr/>
        </p:nvCxnSpPr>
        <p:spPr>
          <a:xfrm rot="10800000" flipV="1">
            <a:off x="285720" y="1071546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0800000" flipV="1">
            <a:off x="8715404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16200000" flipH="1">
            <a:off x="1071538" y="2285992"/>
            <a:ext cx="2643206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6929454" y="1000108"/>
            <a:ext cx="1588" cy="13216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643174" y="142852"/>
            <a:ext cx="414382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ПОСЛЕДСТВИЯ ДЛИТЕЛЬНОЙ</a:t>
            </a:r>
            <a:b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ВОСПИТАТЕЛЬНОЙ ИГРЫ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14876" y="3643314"/>
            <a:ext cx="27480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о</a:t>
            </a:r>
            <a:r>
              <a:rPr lang="ru-RU" b="1" dirty="0" smtClean="0"/>
              <a:t>ставить добрую память </a:t>
            </a:r>
            <a:br>
              <a:rPr lang="ru-RU" b="1" dirty="0" smtClean="0"/>
            </a:br>
            <a:r>
              <a:rPr lang="ru-RU" b="1" dirty="0" smtClean="0"/>
              <a:t>в сердцах воспитанников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2357430"/>
            <a:ext cx="240578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по ходу дела,</a:t>
            </a:r>
            <a:br>
              <a:rPr lang="ru-RU" b="1" dirty="0" smtClean="0"/>
            </a:br>
            <a:r>
              <a:rPr lang="ru-RU" b="1" dirty="0" smtClean="0"/>
              <a:t> незаметно для себя</a:t>
            </a:r>
            <a:br>
              <a:rPr lang="ru-RU" b="1" dirty="0" smtClean="0"/>
            </a:br>
            <a:r>
              <a:rPr lang="ru-RU" b="1" dirty="0" smtClean="0"/>
              <a:t>упражнять и </a:t>
            </a:r>
            <a:br>
              <a:rPr lang="ru-RU" b="1" dirty="0" smtClean="0"/>
            </a:br>
            <a:r>
              <a:rPr lang="ru-RU" b="1" dirty="0" smtClean="0"/>
              <a:t>воспитывать характер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428728" y="3643314"/>
            <a:ext cx="293792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</a:t>
            </a:r>
            <a:r>
              <a:rPr lang="ru-RU" b="1" dirty="0" smtClean="0"/>
              <a:t>озможность открывать, </a:t>
            </a:r>
            <a:br>
              <a:rPr lang="ru-RU" b="1" dirty="0" smtClean="0"/>
            </a:br>
            <a:r>
              <a:rPr lang="ru-RU" b="1" dirty="0" smtClean="0"/>
              <a:t>целостно усвоить для себя</a:t>
            </a:r>
            <a:br>
              <a:rPr lang="ru-RU" b="1" dirty="0" smtClean="0"/>
            </a:br>
            <a:r>
              <a:rPr lang="ru-RU" b="1" dirty="0" smtClean="0"/>
              <a:t>разные виды деятельности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2428868"/>
            <a:ext cx="20289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причастность</a:t>
            </a:r>
            <a:br>
              <a:rPr lang="ru-RU" b="1" dirty="0" smtClean="0"/>
            </a:br>
            <a:r>
              <a:rPr lang="ru-RU" b="1" dirty="0" smtClean="0"/>
              <a:t> к большому , </a:t>
            </a:r>
            <a:br>
              <a:rPr lang="ru-RU" b="1" dirty="0" smtClean="0"/>
            </a:br>
            <a:r>
              <a:rPr lang="ru-RU" b="1" dirty="0" smtClean="0"/>
              <a:t>интересному делу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0" y="2428868"/>
            <a:ext cx="23665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в</a:t>
            </a:r>
            <a:r>
              <a:rPr lang="ru-RU" b="1" dirty="0" smtClean="0"/>
              <a:t>озможность освоить</a:t>
            </a:r>
            <a:br>
              <a:rPr lang="ru-RU" b="1" dirty="0" smtClean="0"/>
            </a:br>
            <a:r>
              <a:rPr lang="ru-RU" b="1" dirty="0" smtClean="0"/>
              <a:t>личные логические</a:t>
            </a:r>
            <a:br>
              <a:rPr lang="ru-RU" b="1" dirty="0" smtClean="0"/>
            </a:br>
            <a:r>
              <a:rPr lang="ru-RU" b="1" dirty="0" smtClean="0"/>
              <a:t> цепочки (выводы)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8365069" y="2428868"/>
            <a:ext cx="7789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и т.д.</a:t>
            </a:r>
            <a:r>
              <a:rPr lang="ru-RU" dirty="0" smtClean="0"/>
              <a:t> </a:t>
            </a:r>
            <a:endParaRPr lang="ru-RU" dirty="0"/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3179753" y="1677975"/>
            <a:ext cx="135732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16200000" flipH="1">
            <a:off x="4037009" y="2322505"/>
            <a:ext cx="2571768" cy="698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7158" y="5715016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РИС.</a:t>
            </a:r>
            <a:br>
              <a:rPr lang="ru-RU" dirty="0" smtClean="0"/>
            </a:br>
            <a:r>
              <a:rPr lang="ru-RU" dirty="0" smtClean="0"/>
              <a:t>1.7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928670"/>
            <a:ext cx="8572560" cy="12858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4286248" y="142884"/>
            <a:ext cx="571504" cy="9144000"/>
          </a:xfrm>
          <a:prstGeom prst="leftBrac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8662" y="5143512"/>
            <a:ext cx="8072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В последней своей глубине, главная воспитательная цель сводится к простой истине: помочь ребенку вырасти в свою меру, помочь ему стать ЧЕЛОВЕКОМ. Подчеркиваю, именно ЧЕЛОВЕКОМ, а не продуктом системы.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250</Words>
  <Application>Microsoft Office PowerPoint</Application>
  <PresentationFormat>Экран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Атака на семейные ценности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Атака на семейные ценности</dc:title>
  <dc:creator>1</dc:creator>
  <cp:lastModifiedBy>1</cp:lastModifiedBy>
  <cp:revision>53</cp:revision>
  <dcterms:created xsi:type="dcterms:W3CDTF">2015-11-19T17:55:40Z</dcterms:created>
  <dcterms:modified xsi:type="dcterms:W3CDTF">2015-11-21T14:33:58Z</dcterms:modified>
</cp:coreProperties>
</file>